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82" r:id="rId14"/>
    <p:sldId id="267" r:id="rId15"/>
    <p:sldId id="281" r:id="rId16"/>
    <p:sldId id="268" r:id="rId17"/>
    <p:sldId id="269" r:id="rId18"/>
    <p:sldId id="270" r:id="rId19"/>
    <p:sldId id="271" r:id="rId20"/>
    <p:sldId id="272" r:id="rId21"/>
  </p:sldIdLst>
  <p:sldSz cx="9144000" cy="6858000" type="screen4x3"/>
  <p:notesSz cx="7010400" cy="9296400"/>
  <p:embeddedFontLst>
    <p:embeddedFont>
      <p:font typeface="Source Sans Pro" panose="020B0604020202020204" charset="0"/>
      <p:regular r:id="rId23"/>
      <p:bold r:id="rId24"/>
      <p:italic r:id="rId25"/>
      <p:boldItalic r:id="rId26"/>
    </p:embeddedFont>
    <p:embeddedFont>
      <p:font typeface="Source Serif Pro" panose="020B060402020202020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30" autoAdjust="0"/>
  </p:normalViewPr>
  <p:slideViewPr>
    <p:cSldViewPr snapToGrid="0">
      <p:cViewPr varScale="1">
        <p:scale>
          <a:sx n="56" d="100"/>
          <a:sy n="56" d="100"/>
        </p:scale>
        <p:origin x="15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68625" y="697225"/>
            <a:ext cx="46738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dnnj.org/foodacces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dc.gov/pcd/issues/2015/15_0065.ht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ec79fe14_2_3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g5eec79fe14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062cbc6dfc9fe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062cbc6dfc9fea_9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062cbc6dfc9fea_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g2e062cbc6dfc9fe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49519fc7_5_7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US" b="0" dirty="0" smtClean="0">
              <a:effectLst/>
            </a:endParaRPr>
          </a:p>
        </p:txBody>
      </p:sp>
      <p:sp>
        <p:nvSpPr>
          <p:cNvPr id="189" name="Google Shape;189;g5e49519fc7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7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062cbc6dfc9fea_16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2e062cbc6dfc9fea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c4d7c5be_0_37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5dc4d7c5b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ec79fe14_2_4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g5eec79fe14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c4d7c5be_0_14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g5dc4d7c5b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dc4d7c5be_0_23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g5dc4d7c5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ec79fe14_2_4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5eec79fe14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49519fc7_3_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g5e49519fc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eec79fe14_3_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108" name="Google Shape;108;g5eec79fe1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eec79fe14_3_1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https://www.hcdnnj.org/foodaccess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link---&gt;&gt;&gt;&gt;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https://www.cdc.gov/pcd/issues/2015/15_0065.htm</a:t>
            </a:r>
            <a:endParaRPr dirty="0"/>
          </a:p>
        </p:txBody>
      </p:sp>
      <p:sp>
        <p:nvSpPr>
          <p:cNvPr id="119" name="Google Shape;119;g5eec79fe14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ec79fe14_3_2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5eec79fe14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ec79fe14_2_2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5eec79fe1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ec79fe14_2_2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5eec79fe1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26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eec79fe14_2_13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g5eec79fe14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623594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hopeworks.maps.arcgis.com/apps/Viewer/index.html?appid=72003c0c8bbe474785abe8b16e313a7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rcgis.com/home/item.html?id=72003c0c8bbe474785abe8b16e313a7a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50272" y="1338349"/>
            <a:ext cx="8115300" cy="29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u="sng" dirty="0">
                <a:solidFill>
                  <a:srgbClr val="5A1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Food Accessibility in Camden</a:t>
            </a:r>
            <a:endParaRPr sz="7800" b="1" i="0" u="sng" strike="noStrike" cap="none" dirty="0">
              <a:solidFill>
                <a:srgbClr val="5A1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Kathleen Cruz, Rachel Holloman, Christine Phuong</a:t>
            </a:r>
            <a:endParaRPr sz="3800" b="1" i="0" u="none" strike="noStrike" cap="none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HCOP National Ambassadors Program</a:t>
            </a:r>
            <a:endParaRPr sz="2400" b="0" i="0" u="none" strike="noStrike" cap="none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433" y="5955957"/>
            <a:ext cx="3074994" cy="627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/>
        </p:nvSpPr>
        <p:spPr>
          <a:xfrm>
            <a:off x="282433" y="283460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43984" y="1385328"/>
            <a:ext cx="8524500" cy="3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Deliver the service project</a:t>
            </a:r>
            <a:endParaRPr dirty="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originally intended to research data based on existing data (</a:t>
            </a:r>
            <a:r>
              <a:rPr lang="en-US" sz="20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Hopeworks</a:t>
            </a: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Campbell’s initiative).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partnered with </a:t>
            </a:r>
            <a:r>
              <a:rPr lang="en-US" sz="20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Hopeworks </a:t>
            </a: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to update the map.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team collected data from the Corner stores in Camden outside the 1-mile radius.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Hopeworks </a:t>
            </a: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aided us in creating a food accessibility map.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will have the maps available for Camden residents.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628650" y="325775"/>
            <a:ext cx="7886700" cy="101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F9C400"/>
                </a:solidFill>
              </a:rPr>
              <a:t>Survey</a:t>
            </a:r>
            <a:endParaRPr b="1" u="sng" dirty="0">
              <a:solidFill>
                <a:srgbClr val="F9C400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68" y="1690775"/>
            <a:ext cx="3027910" cy="43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622" y="1690775"/>
            <a:ext cx="3942356" cy="43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/>
        </p:nvSpPr>
        <p:spPr>
          <a:xfrm>
            <a:off x="282433" y="320635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82433" y="1250150"/>
            <a:ext cx="8524500" cy="46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collected data from 53 corner stores in Camden.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data we collected included: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Name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Location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Hours of operation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Telephone number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Was this a healthy corner store? A healthy corner store was determined by the presence of fruits, vegetables, and frozen foods.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If WIC or Food Stamps were accepted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 smtClean="0">
                <a:solidFill>
                  <a:srgbClr val="F9C400"/>
                </a:solidFill>
                <a:latin typeface="Source Sans Pro"/>
                <a:sym typeface="Source Sans Pro"/>
              </a:rPr>
              <a:t>Hopeworks-RowanSOM</a:t>
            </a:r>
            <a:r>
              <a:rPr lang="en-US" b="1" u="sng" dirty="0" smtClean="0">
                <a:solidFill>
                  <a:srgbClr val="F9C400"/>
                </a:solidFill>
                <a:latin typeface="Source Sans Pro"/>
                <a:sym typeface="Source Sans Pro"/>
              </a:rPr>
              <a:t> Map</a:t>
            </a:r>
            <a:endParaRPr lang="en-US" dirty="0"/>
          </a:p>
        </p:txBody>
      </p:sp>
      <p:pic>
        <p:nvPicPr>
          <p:cNvPr id="8194" name="Picture 2" descr="https://lh5.googleusercontent.com/QaCvSWvTC2GVY9x3EVT0vVo_WgsO_POSxOBCTsfIyf-mGO8-hCmvEI5x3CBwzPoE5DpZFBZwGtkyrlIjs3joiHPMk8EpXpAWY8vB_XIBOXsnLFQZCC2GvfgjN1HZf7rJLaBmRRh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340" y="1816051"/>
            <a:ext cx="298132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650" y="1690691"/>
            <a:ext cx="3697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50000"/>
              </a:lnSpc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16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HCOP team collected the data for the map.</a:t>
            </a:r>
          </a:p>
          <a:p>
            <a:pPr marL="457200" lvl="0" indent="-355600">
              <a:lnSpc>
                <a:spcPct val="150000"/>
              </a:lnSpc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16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</a:t>
            </a:r>
            <a:r>
              <a:rPr lang="en-US" sz="1600" dirty="0" err="1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Hopeworks</a:t>
            </a:r>
            <a:r>
              <a:rPr lang="en-US" sz="16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r>
              <a:rPr lang="en-US" sz="16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team analyzed and cleaned up all the data. </a:t>
            </a:r>
            <a:endParaRPr lang="en-US" sz="16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355600">
              <a:lnSpc>
                <a:spcPct val="150000"/>
              </a:lnSpc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16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GIS team at </a:t>
            </a:r>
            <a:r>
              <a:rPr lang="en-US" sz="1600" dirty="0" err="1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Hopeworks</a:t>
            </a:r>
            <a:r>
              <a:rPr lang="en-US" sz="16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updated the 2015 map using the new data collected by our team.</a:t>
            </a:r>
          </a:p>
        </p:txBody>
      </p:sp>
    </p:spTree>
    <p:extLst>
      <p:ext uri="{BB962C8B-B14F-4D97-AF65-F5344CB8AC3E}">
        <p14:creationId xmlns:p14="http://schemas.microsoft.com/office/powerpoint/2010/main" val="44785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-19664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lh6.googleusercontent.com/UQ7wdAILulFMEvr-FLKB593cxczAnd-10Nc_k75AUDDWi_6S9hWgea6hwo5hWEMhcDeRsq-HirSGqR7jcYb-x8YzmgTJWN8IvjmWSZhlEwfm37zjY-JAoBXAR28IOdiOPq9zg68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2" y="262179"/>
            <a:ext cx="4986283" cy="544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087" y="3550756"/>
            <a:ext cx="2347798" cy="21531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5.googleusercontent.com/t_yug-vpqyihZyusCEmQZLFSmgV7Gka7x76z1g33JbaCIfZ4He8yJcSDwZcBWtsLV8J-EUWtB_oOtacHq72iDxWymn7rPDSWj_NWLsTl3FRE8ldzuFGrOonTZB62OpVlUMFCF-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35" y="217805"/>
            <a:ext cx="4896761" cy="584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6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282425" y="274825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282425" y="1471755"/>
            <a:ext cx="8524500" cy="3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goals were to create a food map of Camden and distribute this information to the community.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met our goals for this project, but there is still more work to be done.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As there are many organizations currently doing similar work, the best use of our time and resources was to improve a resource already in place.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addressed the need that we believed to be necessary for Camden.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/>
        </p:nvSpPr>
        <p:spPr>
          <a:xfrm>
            <a:off x="282433" y="253310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282425" y="1471758"/>
            <a:ext cx="8524500" cy="46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Reflecting on our service project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Sharing our thoughts and experience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450" y="2333050"/>
            <a:ext cx="3803446" cy="37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525" y="1369150"/>
            <a:ext cx="2395800" cy="239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/>
        </p:nvSpPr>
        <p:spPr>
          <a:xfrm>
            <a:off x="282433" y="287510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499150" y="1471753"/>
            <a:ext cx="85245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found that while most of the corner stores had vegetables and fruits, it was limited in varieties and amounts.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found that the supermarkets were most effective for healthy eating for Camden residents.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effectiveness of our project depends on the use of the food map by Camden residents.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282433" y="304610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Next Steps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282433" y="1471738"/>
            <a:ext cx="85245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next steps will be distributing the map to the residents in Camden.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hope that this map can be updated every year to show the ongoing problem and to help Camden residents find healthy foods in their neighborhood.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282433" y="392585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Outline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82433" y="1471738"/>
            <a:ext cx="85245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Purpose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Research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Hypothesis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Experiment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Data 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Analysis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Conclusion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282425" y="304029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Acknowledgments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282425" y="1471756"/>
            <a:ext cx="85245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would like to thank the following: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Hopeworks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Mary Duggan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Dr. DeLa Cadena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Vanessa Atkins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○"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RowanSOM Diversity Office</a:t>
            </a:r>
            <a:endParaRPr sz="2000" b="1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2788" y="17645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282433" y="323635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Camden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82433" y="1471738"/>
            <a:ext cx="85245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Size of the city is 10.39 mi²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Population</a:t>
            </a: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: </a:t>
            </a: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75,550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Nearly 32,000 people live below the poverty line</a:t>
            </a:r>
            <a:endParaRPr sz="2000" dirty="0">
              <a:solidFill>
                <a:srgbClr val="5A1400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rgbClr val="5A1400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Annual income is $26,105</a:t>
            </a:r>
            <a:endParaRPr sz="2000" dirty="0">
              <a:solidFill>
                <a:srgbClr val="5A1400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Poverty rate is 37.4%</a:t>
            </a:r>
            <a:endParaRPr sz="2000" dirty="0">
              <a:solidFill>
                <a:srgbClr val="5A1400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282424" y="316124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Purpose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85300" y="1553860"/>
            <a:ext cx="8524500" cy="3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Camden’s primary problem is its food desert.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Many residents struggle with transportation and money issues.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Residents rely on corner stores that lack the nutrition needed.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Camden only has four supermarkets that sell fresh fruits and vegetables: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Cousins Supermarket, Universal Supermarket, Price Rite, and Save A Lot.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problem is the lack of nutrition that many residents experience and the purpose is to show residents which stores they can go to.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 rot="10800000" flipH="1">
            <a:off x="282425" y="5234617"/>
            <a:ext cx="8040900" cy="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282425" y="195672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Purpose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82425" y="973394"/>
            <a:ext cx="8694900" cy="529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What Is a Food Desert</a:t>
            </a:r>
            <a:r>
              <a:rPr lang="en-US" sz="30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?</a:t>
            </a:r>
            <a:endParaRPr sz="3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 food desert is an area where it is  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       difficult to buy fresh food within a 1-mile radius 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from a supermarket.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Residents in food deserts rely on corner stores for 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their primary source of food.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Food deserts have the most negative impact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 children and the elderly.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9038" y="1953697"/>
            <a:ext cx="2304625" cy="41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282425" y="300629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Purpose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282425" y="1471747"/>
            <a:ext cx="8524500" cy="3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3000"/>
              <a:buFont typeface="Source Serif Pro"/>
              <a:buChar char="●"/>
            </a:pPr>
            <a:r>
              <a:rPr lang="en-US" sz="3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Sharing our personal experience and why we are so passionate about this project!</a:t>
            </a:r>
            <a:endParaRPr sz="3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137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82425" y="3793713"/>
            <a:ext cx="80409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038" y="2917459"/>
            <a:ext cx="5631675" cy="28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282433" y="348010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82425" y="1471749"/>
            <a:ext cx="85245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There are different programs in place that promotes healthy eating in Camden. (</a:t>
            </a:r>
            <a:r>
              <a:rPr lang="en-US" sz="2000" dirty="0" smtClean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Campbell’s </a:t>
            </a: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Community, Get Healthy Camden, Healthy Corner Store Initiative)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food map in Camden needed to be updated.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Unhealthy eating seemed to be prevalent in Camden.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Healthy Corner Store Initiative provides residents with healthier food options at the corner stores.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1400"/>
              </a:buClr>
              <a:buSzPts val="2000"/>
              <a:buFont typeface="Source Serif Pro"/>
              <a:buChar char="●"/>
            </a:pPr>
            <a:r>
              <a:rPr lang="en-US" sz="2000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learned that the food issues in Camden are more structural related.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282425" y="784215"/>
            <a:ext cx="6567000" cy="120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 smtClean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Hopeworks 2015 Map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82425" y="1471749"/>
            <a:ext cx="85245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hlinkClick r:id="rId6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6"/>
              </a:rPr>
              <a:t>https</a:t>
            </a:r>
            <a:r>
              <a:rPr lang="en-US" sz="2000" dirty="0">
                <a:hlinkClick r:id="rId6"/>
              </a:rPr>
              <a:t>://</a:t>
            </a:r>
            <a:r>
              <a:rPr lang="en-US" sz="2000" dirty="0" smtClean="0">
                <a:hlinkClick r:id="rId6"/>
              </a:rPr>
              <a:t>www.arcgis.com/home/item.html?id=72003c0c8bbe474785abe8b16e313a7a</a:t>
            </a:r>
            <a:endParaRPr lang="en-US" sz="2000" dirty="0" smtClean="0"/>
          </a:p>
          <a:p>
            <a:pPr lvl="0">
              <a:lnSpc>
                <a:spcPct val="150000"/>
              </a:lnSpc>
            </a:pPr>
            <a:endParaRPr lang="en-US" sz="2000" dirty="0" smtClean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hopeworks.maps.arcgis.com/apps/Viewer/index.html?appid=72003c0c8bbe474785abe8b16e313a7a</a:t>
            </a:r>
            <a:endParaRPr lang="en-US" sz="2000" dirty="0" smtClean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9773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282433" y="224285"/>
            <a:ext cx="65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F9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Hypothesis</a:t>
            </a:r>
            <a:endParaRPr sz="4000" b="1" u="sng" dirty="0">
              <a:solidFill>
                <a:srgbClr val="F9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7641"/>
            <a:ext cx="7629773" cy="11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915" y="0"/>
            <a:ext cx="2030869" cy="6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33" y="6094665"/>
            <a:ext cx="2395782" cy="4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406234" y="6270259"/>
            <a:ext cx="440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5787B"/>
                </a:solidFill>
                <a:latin typeface="Arial"/>
                <a:ea typeface="Arial"/>
                <a:cs typeface="Arial"/>
                <a:sym typeface="Arial"/>
              </a:rPr>
              <a:t>HEALTH CAREERS OPPORTUNITY PROGRAM</a:t>
            </a:r>
            <a:endParaRPr sz="1400" dirty="0">
              <a:solidFill>
                <a:srgbClr val="7578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82425" y="1471756"/>
            <a:ext cx="8524500" cy="2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A14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While Camden is a community with a great need for food accessibility, there are many organizations and services in place to alleviate this problem. However, connecting residents to these services is often a challenge. Creating a comprehensive guide to accessing food can provide residents with more accessibility to food.</a:t>
            </a:r>
            <a:endParaRPr sz="2000" dirty="0">
              <a:solidFill>
                <a:srgbClr val="5A14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792</Words>
  <Application>Microsoft Office PowerPoint</Application>
  <PresentationFormat>On-screen Show (4:3)</PresentationFormat>
  <Paragraphs>116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Roboto</vt:lpstr>
      <vt:lpstr>Times New Roman</vt:lpstr>
      <vt:lpstr>Source Sans Pro</vt:lpstr>
      <vt:lpstr>Source Serif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</vt:lpstr>
      <vt:lpstr>PowerPoint Presentation</vt:lpstr>
      <vt:lpstr>Hopeworks-RowanSOM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SOMStudent</dc:creator>
  <cp:lastModifiedBy>Cruz, Kathleen M</cp:lastModifiedBy>
  <cp:revision>7</cp:revision>
  <dcterms:modified xsi:type="dcterms:W3CDTF">2019-08-08T12:15:06Z</dcterms:modified>
</cp:coreProperties>
</file>